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77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07918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6000" dirty="0">
                <a:solidFill>
                  <a:srgbClr val="1B1B27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MLP  for classify IRIS dataset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599" y="380118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440650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19599" y="5011817"/>
            <a:ext cx="74776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3200" b="1" dirty="0">
                <a:solidFill>
                  <a:srgbClr val="B05EF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Professor R. Ghaderi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319599" y="5706070"/>
            <a:ext cx="74776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3200" b="1" dirty="0">
                <a:solidFill>
                  <a:srgbClr val="B05EF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Seyed Mohammad Sajadi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430072" y="449818"/>
            <a:ext cx="4838700" cy="4089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20"/>
              </a:lnSpc>
              <a:buNone/>
            </a:pPr>
            <a:r>
              <a:rPr lang="en-US" sz="4000" b="1" dirty="0">
                <a:solidFill>
                  <a:srgbClr val="F44444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K-Neighbors Classifier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072" y="1185863"/>
            <a:ext cx="7770138" cy="393025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253" y="5300067"/>
            <a:ext cx="4107656" cy="2482096"/>
          </a:xfrm>
          <a:prstGeom prst="rect">
            <a:avLst/>
          </a:prstGeom>
        </p:spPr>
      </p:pic>
      <p:pic>
        <p:nvPicPr>
          <p:cNvPr id="7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1624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581513" y="548045"/>
            <a:ext cx="4206240" cy="498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24"/>
              </a:lnSpc>
              <a:buNone/>
            </a:pPr>
            <a:r>
              <a:rPr lang="en-US" sz="4000" b="1" dirty="0">
                <a:solidFill>
                  <a:srgbClr val="F44444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Powell-Beale-CG</a:t>
            </a:r>
            <a:endParaRPr lang="en-US" sz="313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2581513" y="1270516"/>
            <a:ext cx="9467374" cy="1330643"/>
          </a:xfrm>
          <a:prstGeom prst="roundRect">
            <a:avLst>
              <a:gd name="adj" fmla="val 6740"/>
            </a:avLst>
          </a:prstGeom>
          <a:noFill/>
          <a:ln w="12383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2593896" y="1282898"/>
            <a:ext cx="9442609" cy="6529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2793206" y="1410057"/>
            <a:ext cx="4318873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9"/>
              </a:lnSpc>
              <a:buNone/>
            </a:pPr>
            <a:r>
              <a:rPr lang="en-US" sz="1962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Number of iterations</a:t>
            </a:r>
            <a:endParaRPr lang="en-US" sz="1962" dirty="0"/>
          </a:p>
        </p:txBody>
      </p:sp>
      <p:sp>
        <p:nvSpPr>
          <p:cNvPr id="10" name="Text 6"/>
          <p:cNvSpPr/>
          <p:nvPr/>
        </p:nvSpPr>
        <p:spPr>
          <a:xfrm>
            <a:off x="7518321" y="1410057"/>
            <a:ext cx="4318873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9"/>
              </a:lnSpc>
              <a:buNone/>
            </a:pPr>
            <a:r>
              <a:rPr lang="en-US" sz="1962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76</a:t>
            </a:r>
            <a:endParaRPr lang="en-US" sz="1962" dirty="0"/>
          </a:p>
        </p:txBody>
      </p:sp>
      <p:sp>
        <p:nvSpPr>
          <p:cNvPr id="11" name="Shape 7"/>
          <p:cNvSpPr/>
          <p:nvPr/>
        </p:nvSpPr>
        <p:spPr>
          <a:xfrm>
            <a:off x="2593896" y="1935837"/>
            <a:ext cx="9442609" cy="6529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2793206" y="2062996"/>
            <a:ext cx="4318873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9"/>
              </a:lnSpc>
              <a:buNone/>
            </a:pPr>
            <a:r>
              <a:rPr lang="en-US" sz="1962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</a:t>
            </a:r>
            <a:endParaRPr lang="en-US" sz="1962" dirty="0"/>
          </a:p>
        </p:txBody>
      </p:sp>
      <p:sp>
        <p:nvSpPr>
          <p:cNvPr id="13" name="Text 9"/>
          <p:cNvSpPr/>
          <p:nvPr/>
        </p:nvSpPr>
        <p:spPr>
          <a:xfrm>
            <a:off x="7518321" y="2062996"/>
            <a:ext cx="4318873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9"/>
              </a:lnSpc>
              <a:buNone/>
            </a:pPr>
            <a:r>
              <a:rPr lang="en-US" sz="1962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0.8267</a:t>
            </a:r>
            <a:endParaRPr lang="en-US" sz="1962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701" y="2825353"/>
            <a:ext cx="6466999" cy="4858226"/>
          </a:xfrm>
          <a:prstGeom prst="rect">
            <a:avLst/>
          </a:prstGeom>
        </p:spPr>
      </p:pic>
      <p:pic>
        <p:nvPicPr>
          <p:cNvPr id="15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7929"/>
            <a:ext cx="14630400" cy="8231148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  <p:txBody>
          <a:bodyPr/>
          <a:lstStyle/>
          <a:p>
            <a:endParaRPr lang="en-US" sz="2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311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21249" y="470654"/>
            <a:ext cx="8130302" cy="1069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12"/>
              </a:lnSpc>
              <a:buNone/>
            </a:pPr>
            <a:r>
              <a:rPr lang="en-US" sz="4800" b="1" dirty="0">
                <a:solidFill>
                  <a:srgbClr val="1B1B27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Summarize the results of neural networks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1660922" y="1797010"/>
            <a:ext cx="34171" cy="5963483"/>
          </a:xfrm>
          <a:prstGeom prst="roundRect">
            <a:avLst>
              <a:gd name="adj" fmla="val 225410"/>
            </a:avLst>
          </a:prstGeom>
          <a:solidFill>
            <a:srgbClr val="B8BFDF"/>
          </a:solidFill>
          <a:ln/>
        </p:spPr>
      </p:sp>
      <p:sp>
        <p:nvSpPr>
          <p:cNvPr id="7" name="Shape 3"/>
          <p:cNvSpPr/>
          <p:nvPr/>
        </p:nvSpPr>
        <p:spPr>
          <a:xfrm>
            <a:off x="1870472" y="2106156"/>
            <a:ext cx="599003" cy="34171"/>
          </a:xfrm>
          <a:prstGeom prst="roundRect">
            <a:avLst>
              <a:gd name="adj" fmla="val 225410"/>
            </a:avLst>
          </a:prstGeom>
          <a:solidFill>
            <a:srgbClr val="B8BFDF"/>
          </a:solidFill>
          <a:ln/>
        </p:spPr>
      </p:sp>
      <p:sp>
        <p:nvSpPr>
          <p:cNvPr id="8" name="Shape 4"/>
          <p:cNvSpPr/>
          <p:nvPr/>
        </p:nvSpPr>
        <p:spPr>
          <a:xfrm>
            <a:off x="1485424" y="1930718"/>
            <a:ext cx="385048" cy="385048"/>
          </a:xfrm>
          <a:prstGeom prst="roundRect">
            <a:avLst>
              <a:gd name="adj" fmla="val 20004"/>
            </a:avLst>
          </a:prstGeom>
          <a:solidFill>
            <a:srgbClr val="D2D9F9"/>
          </a:solidFill>
          <a:ln w="10597">
            <a:solidFill>
              <a:srgbClr val="B8BF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639848" y="1962745"/>
            <a:ext cx="76200" cy="320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27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1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619256" y="1968103"/>
            <a:ext cx="2186940" cy="2674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06"/>
              </a:lnSpc>
              <a:buNone/>
            </a:pPr>
            <a:r>
              <a:rPr lang="en-US" sz="2800" dirty="0">
                <a:solidFill>
                  <a:srgbClr val="5CC97B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Levenberg Marquardt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2619256" y="2338149"/>
            <a:ext cx="6932295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6"/>
              </a:lnSpc>
              <a:buNone/>
            </a:pPr>
            <a:r>
              <a:rPr lang="en-US" sz="2800" b="1" dirty="0">
                <a:solidFill>
                  <a:srgbClr val="5E98F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Number of iterations : 17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2619256" y="2714625"/>
            <a:ext cx="6932295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6"/>
              </a:lnSpc>
              <a:buNone/>
            </a:pPr>
            <a:r>
              <a:rPr lang="en-US" sz="2800" b="1" dirty="0">
                <a:solidFill>
                  <a:srgbClr val="5E98F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Accuracy : 96.67 %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1870472" y="3639800"/>
            <a:ext cx="599003" cy="34171"/>
          </a:xfrm>
          <a:prstGeom prst="roundRect">
            <a:avLst>
              <a:gd name="adj" fmla="val 225410"/>
            </a:avLst>
          </a:prstGeom>
          <a:solidFill>
            <a:srgbClr val="B8BFDF"/>
          </a:solidFill>
          <a:ln/>
        </p:spPr>
      </p:sp>
      <p:sp>
        <p:nvSpPr>
          <p:cNvPr id="14" name="Shape 10"/>
          <p:cNvSpPr/>
          <p:nvPr/>
        </p:nvSpPr>
        <p:spPr>
          <a:xfrm>
            <a:off x="1485424" y="3464362"/>
            <a:ext cx="385048" cy="385048"/>
          </a:xfrm>
          <a:prstGeom prst="roundRect">
            <a:avLst>
              <a:gd name="adj" fmla="val 20004"/>
            </a:avLst>
          </a:prstGeom>
          <a:solidFill>
            <a:srgbClr val="D2D9F9"/>
          </a:solidFill>
          <a:ln w="10597">
            <a:solidFill>
              <a:srgbClr val="B8BF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609368" y="3496389"/>
            <a:ext cx="137160" cy="320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27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2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2619256" y="3501747"/>
            <a:ext cx="3185160" cy="2674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06"/>
              </a:lnSpc>
              <a:buNone/>
            </a:pPr>
            <a:r>
              <a:rPr lang="en-US" sz="2800" dirty="0">
                <a:solidFill>
                  <a:srgbClr val="5CC97B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Speed Density Backpropagation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2619256" y="3871793"/>
            <a:ext cx="6932295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6"/>
              </a:lnSpc>
              <a:buNone/>
            </a:pPr>
            <a:r>
              <a:rPr lang="en-US" sz="2800" b="1" dirty="0">
                <a:solidFill>
                  <a:srgbClr val="5E98F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Number of iterations : 1000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2619256" y="4248269"/>
            <a:ext cx="6932295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6"/>
              </a:lnSpc>
              <a:buNone/>
            </a:pPr>
            <a:r>
              <a:rPr lang="en-US" sz="2800" b="1" dirty="0">
                <a:solidFill>
                  <a:srgbClr val="5E98F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Accuracy : 87.98 %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5"/>
          <p:cNvSpPr/>
          <p:nvPr/>
        </p:nvSpPr>
        <p:spPr>
          <a:xfrm>
            <a:off x="1870472" y="5173444"/>
            <a:ext cx="599003" cy="34171"/>
          </a:xfrm>
          <a:prstGeom prst="roundRect">
            <a:avLst>
              <a:gd name="adj" fmla="val 225410"/>
            </a:avLst>
          </a:prstGeom>
          <a:solidFill>
            <a:srgbClr val="B8BFDF"/>
          </a:solidFill>
          <a:ln/>
        </p:spPr>
      </p:sp>
      <p:sp>
        <p:nvSpPr>
          <p:cNvPr id="20" name="Shape 16"/>
          <p:cNvSpPr/>
          <p:nvPr/>
        </p:nvSpPr>
        <p:spPr>
          <a:xfrm>
            <a:off x="1485424" y="4998006"/>
            <a:ext cx="385048" cy="385048"/>
          </a:xfrm>
          <a:prstGeom prst="roundRect">
            <a:avLst>
              <a:gd name="adj" fmla="val 20004"/>
            </a:avLst>
          </a:prstGeom>
          <a:solidFill>
            <a:srgbClr val="D2D9F9"/>
          </a:solidFill>
          <a:ln w="10597">
            <a:solidFill>
              <a:srgbClr val="B8BFDF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1605558" y="5030033"/>
            <a:ext cx="144780" cy="320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27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3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2619256" y="5035391"/>
            <a:ext cx="2301240" cy="2674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06"/>
              </a:lnSpc>
              <a:buNone/>
            </a:pPr>
            <a:r>
              <a:rPr lang="en-US" sz="2800" dirty="0">
                <a:solidFill>
                  <a:srgbClr val="5CC97B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K-Neighbors Classifier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9"/>
          <p:cNvSpPr/>
          <p:nvPr/>
        </p:nvSpPr>
        <p:spPr>
          <a:xfrm>
            <a:off x="2619256" y="5405438"/>
            <a:ext cx="6932295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6"/>
              </a:lnSpc>
              <a:buNone/>
            </a:pPr>
            <a:r>
              <a:rPr lang="en-US" sz="2800" b="1" dirty="0">
                <a:solidFill>
                  <a:srgbClr val="5E98F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Number of iterations : 700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0"/>
          <p:cNvSpPr/>
          <p:nvPr/>
        </p:nvSpPr>
        <p:spPr>
          <a:xfrm>
            <a:off x="2619256" y="5781913"/>
            <a:ext cx="6932295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6"/>
              </a:lnSpc>
              <a:buNone/>
            </a:pPr>
            <a:r>
              <a:rPr lang="en-US" sz="2800" b="1" dirty="0">
                <a:solidFill>
                  <a:srgbClr val="5E98F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Accuracy : 87.95 %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hape 21"/>
          <p:cNvSpPr/>
          <p:nvPr/>
        </p:nvSpPr>
        <p:spPr>
          <a:xfrm>
            <a:off x="1870472" y="6707088"/>
            <a:ext cx="599003" cy="34171"/>
          </a:xfrm>
          <a:prstGeom prst="roundRect">
            <a:avLst>
              <a:gd name="adj" fmla="val 225410"/>
            </a:avLst>
          </a:prstGeom>
          <a:solidFill>
            <a:srgbClr val="B8BFDF"/>
          </a:solidFill>
          <a:ln/>
        </p:spPr>
      </p:sp>
      <p:sp>
        <p:nvSpPr>
          <p:cNvPr id="26" name="Shape 22"/>
          <p:cNvSpPr/>
          <p:nvPr/>
        </p:nvSpPr>
        <p:spPr>
          <a:xfrm>
            <a:off x="1485424" y="6531650"/>
            <a:ext cx="385048" cy="385048"/>
          </a:xfrm>
          <a:prstGeom prst="roundRect">
            <a:avLst>
              <a:gd name="adj" fmla="val 20004"/>
            </a:avLst>
          </a:prstGeom>
          <a:solidFill>
            <a:srgbClr val="D2D9F9"/>
          </a:solidFill>
          <a:ln w="10597">
            <a:solidFill>
              <a:srgbClr val="B8BFDF"/>
            </a:solidFill>
            <a:prstDash val="solid"/>
          </a:ln>
        </p:spPr>
      </p:sp>
      <p:sp>
        <p:nvSpPr>
          <p:cNvPr id="27" name="Text 23"/>
          <p:cNvSpPr/>
          <p:nvPr/>
        </p:nvSpPr>
        <p:spPr>
          <a:xfrm>
            <a:off x="1613178" y="6563678"/>
            <a:ext cx="129540" cy="320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27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4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4"/>
          <p:cNvSpPr/>
          <p:nvPr/>
        </p:nvSpPr>
        <p:spPr>
          <a:xfrm>
            <a:off x="2619256" y="6569035"/>
            <a:ext cx="1711643" cy="2674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06"/>
              </a:lnSpc>
              <a:buNone/>
            </a:pPr>
            <a:r>
              <a:rPr lang="en-US" sz="2800" dirty="0">
                <a:solidFill>
                  <a:srgbClr val="5CC97B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Powell-Beale-CG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5"/>
          <p:cNvSpPr/>
          <p:nvPr/>
        </p:nvSpPr>
        <p:spPr>
          <a:xfrm>
            <a:off x="2619256" y="6939082"/>
            <a:ext cx="6932295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6"/>
              </a:lnSpc>
              <a:buNone/>
            </a:pPr>
            <a:r>
              <a:rPr lang="en-US" sz="2800" b="1" dirty="0">
                <a:solidFill>
                  <a:srgbClr val="5E98F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Number of iterations : 76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6"/>
          <p:cNvSpPr/>
          <p:nvPr/>
        </p:nvSpPr>
        <p:spPr>
          <a:xfrm>
            <a:off x="2619256" y="7315557"/>
            <a:ext cx="6932295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6"/>
              </a:lnSpc>
              <a:buNone/>
            </a:pPr>
            <a:r>
              <a:rPr lang="en-US" sz="2800" b="1" dirty="0">
                <a:solidFill>
                  <a:srgbClr val="5E98F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Accuracy : 82.67 %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948940" y="5156359"/>
            <a:ext cx="873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8000" b="1" dirty="0">
                <a:solidFill>
                  <a:srgbClr val="1B1B27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Thank for your patience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05096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dirty="0">
                <a:solidFill>
                  <a:srgbClr val="1B1B27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Data review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2078593"/>
            <a:ext cx="10554414" cy="1990011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993" y="4318516"/>
            <a:ext cx="10554414" cy="2860119"/>
          </a:xfrm>
          <a:prstGeom prst="rect">
            <a:avLst/>
          </a:prstGeom>
        </p:spPr>
      </p:pic>
      <p:pic>
        <p:nvPicPr>
          <p:cNvPr id="9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174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524" y="476726"/>
            <a:ext cx="8149352" cy="7278291"/>
          </a:xfrm>
          <a:prstGeom prst="rect">
            <a:avLst/>
          </a:prstGeom>
        </p:spPr>
      </p:pic>
      <p:pic>
        <p:nvPicPr>
          <p:cNvPr id="7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699" y="596622"/>
            <a:ext cx="10297001" cy="7036356"/>
          </a:xfrm>
          <a:prstGeom prst="rect">
            <a:avLst/>
          </a:prstGeom>
        </p:spPr>
      </p:pic>
      <p:pic>
        <p:nvPicPr>
          <p:cNvPr id="7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2037993" y="2076926"/>
            <a:ext cx="84658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dirty="0">
                <a:solidFill>
                  <a:srgbClr val="1B1B27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Training methods for iris dataset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215640"/>
            <a:ext cx="2388632" cy="1476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918370"/>
            <a:ext cx="2721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Levenberg Marquardt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037993" y="5797153"/>
            <a:ext cx="238863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81" y="3215640"/>
            <a:ext cx="2388632" cy="1476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4969550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Speed Density Backpropagation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759881" y="5797153"/>
            <a:ext cx="238863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215640"/>
            <a:ext cx="2388632" cy="14762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4969550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K-Neighbors Classifier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481768" y="5797153"/>
            <a:ext cx="238863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56" y="3215640"/>
            <a:ext cx="2388751" cy="147625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496955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Powell-Beale-CG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1624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581513" y="548045"/>
            <a:ext cx="5608320" cy="498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24"/>
              </a:lnSpc>
              <a:buNone/>
            </a:pPr>
            <a:r>
              <a:rPr lang="en-US" sz="4000" b="1" dirty="0">
                <a:solidFill>
                  <a:srgbClr val="F44444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Levenberg Marquardt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2581513" y="1270516"/>
            <a:ext cx="9467374" cy="1330643"/>
          </a:xfrm>
          <a:prstGeom prst="roundRect">
            <a:avLst>
              <a:gd name="adj" fmla="val 6740"/>
            </a:avLst>
          </a:prstGeom>
          <a:noFill/>
          <a:ln w="12383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2593896" y="1282898"/>
            <a:ext cx="9442609" cy="6529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2793206" y="1410057"/>
            <a:ext cx="4318873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9"/>
              </a:lnSpc>
              <a:buNone/>
            </a:pPr>
            <a:r>
              <a:rPr lang="en-US" sz="1962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Number of iterations</a:t>
            </a:r>
            <a:endParaRPr lang="en-US" sz="1962" dirty="0"/>
          </a:p>
        </p:txBody>
      </p:sp>
      <p:sp>
        <p:nvSpPr>
          <p:cNvPr id="10" name="Text 6"/>
          <p:cNvSpPr/>
          <p:nvPr/>
        </p:nvSpPr>
        <p:spPr>
          <a:xfrm>
            <a:off x="7518321" y="1410057"/>
            <a:ext cx="4318873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1"/>
              </a:lnSpc>
              <a:buNone/>
            </a:pPr>
            <a:r>
              <a:rPr lang="en-US" sz="1569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 </a:t>
            </a:r>
            <a:r>
              <a:rPr lang="en-US" sz="1569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(For specific accuracy 17)</a:t>
            </a:r>
            <a:endParaRPr lang="en-US" sz="1569" dirty="0"/>
          </a:p>
        </p:txBody>
      </p:sp>
      <p:sp>
        <p:nvSpPr>
          <p:cNvPr id="11" name="Shape 7"/>
          <p:cNvSpPr/>
          <p:nvPr/>
        </p:nvSpPr>
        <p:spPr>
          <a:xfrm>
            <a:off x="2593896" y="1935837"/>
            <a:ext cx="9442609" cy="6529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2793206" y="2062996"/>
            <a:ext cx="4318873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9"/>
              </a:lnSpc>
              <a:buNone/>
            </a:pPr>
            <a:r>
              <a:rPr lang="en-US" sz="1962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</a:t>
            </a:r>
            <a:endParaRPr lang="en-US" sz="1962" dirty="0"/>
          </a:p>
        </p:txBody>
      </p:sp>
      <p:sp>
        <p:nvSpPr>
          <p:cNvPr id="13" name="Text 9"/>
          <p:cNvSpPr/>
          <p:nvPr/>
        </p:nvSpPr>
        <p:spPr>
          <a:xfrm>
            <a:off x="7518321" y="2062996"/>
            <a:ext cx="4318873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9"/>
              </a:lnSpc>
              <a:buNone/>
            </a:pPr>
            <a:r>
              <a:rPr lang="en-US" sz="1962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0.9667</a:t>
            </a:r>
            <a:endParaRPr lang="en-US" sz="1962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507" y="2825353"/>
            <a:ext cx="7657386" cy="4858226"/>
          </a:xfrm>
          <a:prstGeom prst="rect">
            <a:avLst/>
          </a:prstGeom>
        </p:spPr>
      </p:pic>
      <p:pic>
        <p:nvPicPr>
          <p:cNvPr id="15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1624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581513" y="548045"/>
            <a:ext cx="8221980" cy="498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24"/>
              </a:lnSpc>
              <a:buNone/>
            </a:pPr>
            <a:r>
              <a:rPr lang="en-US" sz="4000" b="1" dirty="0">
                <a:solidFill>
                  <a:srgbClr val="F44444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Speed Density Backpropagation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2581513" y="1270516"/>
            <a:ext cx="9467374" cy="1330643"/>
          </a:xfrm>
          <a:prstGeom prst="roundRect">
            <a:avLst>
              <a:gd name="adj" fmla="val 6740"/>
            </a:avLst>
          </a:prstGeom>
          <a:noFill/>
          <a:ln w="12383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2593896" y="1282898"/>
            <a:ext cx="9442609" cy="6529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2793206" y="1410057"/>
            <a:ext cx="4318873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1"/>
              </a:lnSpc>
              <a:buNone/>
            </a:pPr>
            <a:r>
              <a:rPr lang="en-US" sz="1569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Number of iterations</a:t>
            </a:r>
            <a:endParaRPr lang="en-US" sz="1569" dirty="0"/>
          </a:p>
        </p:txBody>
      </p:sp>
      <p:sp>
        <p:nvSpPr>
          <p:cNvPr id="10" name="Text 6"/>
          <p:cNvSpPr/>
          <p:nvPr/>
        </p:nvSpPr>
        <p:spPr>
          <a:xfrm>
            <a:off x="7518321" y="1410057"/>
            <a:ext cx="4318873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9"/>
              </a:lnSpc>
              <a:buNone/>
            </a:pPr>
            <a:r>
              <a:rPr lang="en-US" sz="1962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1000</a:t>
            </a:r>
            <a:endParaRPr lang="en-US" sz="1962" dirty="0"/>
          </a:p>
        </p:txBody>
      </p:sp>
      <p:sp>
        <p:nvSpPr>
          <p:cNvPr id="11" name="Shape 7"/>
          <p:cNvSpPr/>
          <p:nvPr/>
        </p:nvSpPr>
        <p:spPr>
          <a:xfrm>
            <a:off x="2593896" y="1935837"/>
            <a:ext cx="9442609" cy="6529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2793206" y="2062996"/>
            <a:ext cx="4318873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1"/>
              </a:lnSpc>
              <a:buNone/>
            </a:pPr>
            <a:r>
              <a:rPr lang="en-US" sz="1569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</a:t>
            </a:r>
            <a:endParaRPr lang="en-US" sz="1569" dirty="0"/>
          </a:p>
        </p:txBody>
      </p:sp>
      <p:sp>
        <p:nvSpPr>
          <p:cNvPr id="13" name="Text 9"/>
          <p:cNvSpPr/>
          <p:nvPr/>
        </p:nvSpPr>
        <p:spPr>
          <a:xfrm>
            <a:off x="7518321" y="2062996"/>
            <a:ext cx="4318873" cy="398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39"/>
              </a:lnSpc>
              <a:buNone/>
            </a:pPr>
            <a:r>
              <a:rPr lang="en-US" sz="1962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0.8798</a:t>
            </a:r>
            <a:endParaRPr lang="en-US" sz="1962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912" y="2825353"/>
            <a:ext cx="6134457" cy="4858226"/>
          </a:xfrm>
          <a:prstGeom prst="rect">
            <a:avLst/>
          </a:prstGeom>
        </p:spPr>
      </p:pic>
      <p:pic>
        <p:nvPicPr>
          <p:cNvPr id="15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854512"/>
            <a:ext cx="647700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4400" b="1" dirty="0">
                <a:solidFill>
                  <a:srgbClr val="F44444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K-Neighbors Classifier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2037993" y="1659850"/>
            <a:ext cx="10554414" cy="5109924"/>
          </a:xfrm>
          <a:prstGeom prst="roundRect">
            <a:avLst>
              <a:gd name="adj" fmla="val 1957"/>
            </a:avLst>
          </a:prstGeom>
          <a:noFill/>
          <a:ln w="13811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2051804" y="1673662"/>
            <a:ext cx="10526792" cy="7260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2273975" y="1814513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Number of iterations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541181" y="1814513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700</a:t>
            </a:r>
            <a:endParaRPr lang="en-US" sz="2187" dirty="0"/>
          </a:p>
        </p:txBody>
      </p:sp>
      <p:sp>
        <p:nvSpPr>
          <p:cNvPr id="11" name="Shape 7"/>
          <p:cNvSpPr/>
          <p:nvPr/>
        </p:nvSpPr>
        <p:spPr>
          <a:xfrm>
            <a:off x="2051804" y="2399705"/>
            <a:ext cx="10526792" cy="7260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2273975" y="2540556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7541181" y="2540556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0.8795</a:t>
            </a:r>
            <a:endParaRPr lang="en-US" sz="2187" dirty="0"/>
          </a:p>
        </p:txBody>
      </p:sp>
      <p:sp>
        <p:nvSpPr>
          <p:cNvPr id="14" name="Shape 10"/>
          <p:cNvSpPr/>
          <p:nvPr/>
        </p:nvSpPr>
        <p:spPr>
          <a:xfrm>
            <a:off x="2051804" y="3125748"/>
            <a:ext cx="10526792" cy="7260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2273975" y="3266599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 Layer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7541181" y="3266599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</a:t>
            </a:r>
            <a:endParaRPr lang="en-US" sz="2187" dirty="0"/>
          </a:p>
        </p:txBody>
      </p:sp>
      <p:sp>
        <p:nvSpPr>
          <p:cNvPr id="17" name="Shape 13"/>
          <p:cNvSpPr/>
          <p:nvPr/>
        </p:nvSpPr>
        <p:spPr>
          <a:xfrm>
            <a:off x="2051804" y="3851791"/>
            <a:ext cx="10526792" cy="7260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2273975" y="3992642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Hidden Layer</a:t>
            </a:r>
            <a:endParaRPr lang="en-US" sz="2187" dirty="0"/>
          </a:p>
        </p:txBody>
      </p:sp>
      <p:sp>
        <p:nvSpPr>
          <p:cNvPr id="19" name="Text 15"/>
          <p:cNvSpPr/>
          <p:nvPr/>
        </p:nvSpPr>
        <p:spPr>
          <a:xfrm>
            <a:off x="7541181" y="3992642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</a:t>
            </a:r>
            <a:endParaRPr lang="en-US" sz="2187" dirty="0"/>
          </a:p>
        </p:txBody>
      </p:sp>
      <p:sp>
        <p:nvSpPr>
          <p:cNvPr id="20" name="Shape 16"/>
          <p:cNvSpPr/>
          <p:nvPr/>
        </p:nvSpPr>
        <p:spPr>
          <a:xfrm>
            <a:off x="2051804" y="4577834"/>
            <a:ext cx="10526792" cy="7260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2273975" y="4718685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Output Layer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7541181" y="4718685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</a:t>
            </a:r>
            <a:endParaRPr lang="en-US" sz="2187" dirty="0"/>
          </a:p>
        </p:txBody>
      </p:sp>
      <p:sp>
        <p:nvSpPr>
          <p:cNvPr id="23" name="Shape 19"/>
          <p:cNvSpPr/>
          <p:nvPr/>
        </p:nvSpPr>
        <p:spPr>
          <a:xfrm>
            <a:off x="2051804" y="5303877"/>
            <a:ext cx="10526792" cy="7260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2273975" y="5444728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Learning Rate</a:t>
            </a:r>
            <a:endParaRPr lang="en-US" sz="2187" dirty="0"/>
          </a:p>
        </p:txBody>
      </p:sp>
      <p:sp>
        <p:nvSpPr>
          <p:cNvPr id="25" name="Text 21"/>
          <p:cNvSpPr/>
          <p:nvPr/>
        </p:nvSpPr>
        <p:spPr>
          <a:xfrm>
            <a:off x="7541181" y="5444728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0.005</a:t>
            </a:r>
            <a:endParaRPr lang="en-US" sz="2187" dirty="0"/>
          </a:p>
        </p:txBody>
      </p:sp>
      <p:sp>
        <p:nvSpPr>
          <p:cNvPr id="26" name="Shape 22"/>
          <p:cNvSpPr/>
          <p:nvPr/>
        </p:nvSpPr>
        <p:spPr>
          <a:xfrm>
            <a:off x="2051804" y="6029920"/>
            <a:ext cx="10526792" cy="7260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3"/>
          <p:cNvSpPr/>
          <p:nvPr/>
        </p:nvSpPr>
        <p:spPr>
          <a:xfrm>
            <a:off x="2273975" y="6170771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5E98F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Activation Function</a:t>
            </a:r>
            <a:endParaRPr lang="en-US" sz="2187" dirty="0"/>
          </a:p>
        </p:txBody>
      </p:sp>
      <p:sp>
        <p:nvSpPr>
          <p:cNvPr id="28" name="Text 24"/>
          <p:cNvSpPr/>
          <p:nvPr/>
        </p:nvSpPr>
        <p:spPr>
          <a:xfrm>
            <a:off x="7541181" y="6170771"/>
            <a:ext cx="481524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sigmoid</a:t>
            </a:r>
            <a:endParaRPr lang="en-US" sz="2187" dirty="0"/>
          </a:p>
        </p:txBody>
      </p:sp>
      <p:sp>
        <p:nvSpPr>
          <p:cNvPr id="29" name="Text 25"/>
          <p:cNvSpPr/>
          <p:nvPr/>
        </p:nvSpPr>
        <p:spPr>
          <a:xfrm>
            <a:off x="2037993" y="701968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3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1267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15766" y="578882"/>
            <a:ext cx="6134100" cy="526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44"/>
              </a:lnSpc>
              <a:buNone/>
            </a:pPr>
            <a:r>
              <a:rPr lang="en-US" sz="4400" b="1" dirty="0">
                <a:solidFill>
                  <a:srgbClr val="F44444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K-Neighbors Classifier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861" y="1341953"/>
            <a:ext cx="8092678" cy="6310432"/>
          </a:xfrm>
          <a:prstGeom prst="rect">
            <a:avLst/>
          </a:prstGeom>
        </p:spPr>
      </p:pic>
      <p:pic>
        <p:nvPicPr>
          <p:cNvPr id="8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155</Words>
  <Application>Microsoft Office PowerPoint</Application>
  <PresentationFormat>Custom</PresentationFormat>
  <Paragraphs>72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Nobile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Seyed Mohammad Sajadi</cp:lastModifiedBy>
  <cp:revision>3</cp:revision>
  <dcterms:created xsi:type="dcterms:W3CDTF">2024-01-29T18:52:47Z</dcterms:created>
  <dcterms:modified xsi:type="dcterms:W3CDTF">2024-01-29T19:01:44Z</dcterms:modified>
</cp:coreProperties>
</file>